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82" r:id="rId12"/>
    <p:sldId id="270" r:id="rId13"/>
    <p:sldId id="273" r:id="rId14"/>
    <p:sldId id="283" r:id="rId15"/>
    <p:sldId id="280" r:id="rId16"/>
    <p:sldId id="279" r:id="rId17"/>
    <p:sldId id="278" r:id="rId18"/>
    <p:sldId id="277" r:id="rId19"/>
    <p:sldId id="276" r:id="rId20"/>
    <p:sldId id="275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8116B-3717-4917-886A-F3B0F52EB4C4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43EAB-4987-4907-9544-81F62B522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8BB03-6531-475B-BC3D-1E961542F4EE}" type="slidenum">
              <a:rPr lang="en-GB">
                <a:latin typeface="Arial" pitchFamily="34" charset="0"/>
              </a:rPr>
              <a:pPr/>
              <a:t>11</a:t>
            </a:fld>
            <a:endParaRPr lang="en-GB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84B5-D555-4721-82A6-1E7A3B33C6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7" Type="http://schemas.openxmlformats.org/officeDocument/2006/relationships/image" Target="../media/image32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12.xml" /><Relationship Id="rId6" Type="http://schemas.openxmlformats.org/officeDocument/2006/relationships/image" Target="../media/image31.jpeg" /><Relationship Id="rId5" Type="http://schemas.openxmlformats.org/officeDocument/2006/relationships/image" Target="../media/image30.jpeg" /><Relationship Id="rId4" Type="http://schemas.openxmlformats.org/officeDocument/2006/relationships/image" Target="../media/image29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4.png" /><Relationship Id="rId4" Type="http://schemas.openxmlformats.org/officeDocument/2006/relationships/image" Target="../media/image4.jpe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udapest" TargetMode="External" /><Relationship Id="rId3" Type="http://schemas.openxmlformats.org/officeDocument/2006/relationships/image" Target="../media/image35.jpeg" /><Relationship Id="rId7" Type="http://schemas.openxmlformats.org/officeDocument/2006/relationships/hyperlink" Target="https://en.wikipedia.org/wiki/Kingdom_of_Hungary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en.wikipedia.org/wiki/Buda" TargetMode="External" /><Relationship Id="rId11" Type="http://schemas.openxmlformats.org/officeDocument/2006/relationships/hyperlink" Target="https://en.wikipedia.org/wiki/Surgeries" TargetMode="External" /><Relationship Id="rId5" Type="http://schemas.openxmlformats.org/officeDocument/2006/relationships/image" Target="../media/image37.jpeg" /><Relationship Id="rId10" Type="http://schemas.openxmlformats.org/officeDocument/2006/relationships/hyperlink" Target="https://en.wikipedia.org/wiki/Obstetrics" TargetMode="External" /><Relationship Id="rId4" Type="http://schemas.openxmlformats.org/officeDocument/2006/relationships/image" Target="../media/image36.jpeg" /><Relationship Id="rId9" Type="http://schemas.openxmlformats.org/officeDocument/2006/relationships/hyperlink" Target="https://en.wikipedia.org/wiki/Vienna" TargetMode="Externa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0.jpeg" /><Relationship Id="rId4" Type="http://schemas.openxmlformats.org/officeDocument/2006/relationships/image" Target="../media/image39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3.jpeg" /><Relationship Id="rId4" Type="http://schemas.openxmlformats.org/officeDocument/2006/relationships/image" Target="../media/image42.jpe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6.jpeg" /><Relationship Id="rId4" Type="http://schemas.openxmlformats.org/officeDocument/2006/relationships/image" Target="../media/image45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 /><Relationship Id="rId13" Type="http://schemas.openxmlformats.org/officeDocument/2006/relationships/image" Target="../media/image58.jpeg" /><Relationship Id="rId3" Type="http://schemas.openxmlformats.org/officeDocument/2006/relationships/image" Target="../media/image48.jpeg" /><Relationship Id="rId7" Type="http://schemas.openxmlformats.org/officeDocument/2006/relationships/image" Target="../media/image52.jpeg" /><Relationship Id="rId12" Type="http://schemas.openxmlformats.org/officeDocument/2006/relationships/image" Target="../media/image5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1.jpeg" /><Relationship Id="rId11" Type="http://schemas.openxmlformats.org/officeDocument/2006/relationships/image" Target="../media/image56.jpeg" /><Relationship Id="rId5" Type="http://schemas.openxmlformats.org/officeDocument/2006/relationships/image" Target="../media/image50.jpeg" /><Relationship Id="rId10" Type="http://schemas.openxmlformats.org/officeDocument/2006/relationships/image" Target="../media/image55.jpeg" /><Relationship Id="rId4" Type="http://schemas.openxmlformats.org/officeDocument/2006/relationships/image" Target="../media/image49.jpeg" /><Relationship Id="rId9" Type="http://schemas.openxmlformats.org/officeDocument/2006/relationships/image" Target="../media/image54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3.png" /><Relationship Id="rId5" Type="http://schemas.openxmlformats.org/officeDocument/2006/relationships/image" Target="../media/image62.jpeg" /><Relationship Id="rId4" Type="http://schemas.openxmlformats.org/officeDocument/2006/relationships/image" Target="../media/image61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8.jpeg" /><Relationship Id="rId5" Type="http://schemas.openxmlformats.org/officeDocument/2006/relationships/image" Target="../media/image7.jpeg" /><Relationship Id="rId4" Type="http://schemas.openxmlformats.org/officeDocument/2006/relationships/image" Target="../media/image6.jpeg" /><Relationship Id="rId9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7" Type="http://schemas.openxmlformats.org/officeDocument/2006/relationships/image" Target="../media/image17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6.jpeg" /><Relationship Id="rId5" Type="http://schemas.openxmlformats.org/officeDocument/2006/relationships/image" Target="../media/image15.jpeg" /><Relationship Id="rId4" Type="http://schemas.openxmlformats.org/officeDocument/2006/relationships/image" Target="../media/image14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1.jpeg" /><Relationship Id="rId4" Type="http://schemas.openxmlformats.org/officeDocument/2006/relationships/image" Target="../media/image20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cdc.gov/healthywater/hygiene/diapering/index.html" TargetMode="Externa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5257800" cy="54101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43600" y="1524001"/>
            <a:ext cx="3200400" cy="22775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C00000"/>
                </a:solidFill>
                <a:latin typeface="Comic Sans MS" pitchFamily="66" charset="0"/>
              </a:rPr>
              <a:t>Dr.Suryawanshi</a:t>
            </a:r>
            <a:r>
              <a:rPr lang="en-US" sz="2200" b="1" dirty="0">
                <a:solidFill>
                  <a:srgbClr val="C00000"/>
                </a:solidFill>
                <a:latin typeface="Comic Sans MS" pitchFamily="66" charset="0"/>
              </a:rPr>
              <a:t> V.S</a:t>
            </a:r>
            <a:r>
              <a:rPr lang="en-US" sz="2200" dirty="0">
                <a:latin typeface="Comic Sans MS" pitchFamily="66" charset="0"/>
              </a:rPr>
              <a:t>.</a:t>
            </a: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  <a:cs typeface="Arabic Typesetting" pitchFamily="66" charset="-78"/>
              </a:rPr>
              <a:t>Asso.Prof.of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radley Hand ITC" pitchFamily="66" charset="0"/>
                <a:cs typeface="Arabic Typesetting" pitchFamily="66" charset="-78"/>
              </a:rPr>
              <a:t> Chemistry,</a:t>
            </a:r>
          </a:p>
          <a:p>
            <a:r>
              <a:rPr lang="en-US" sz="2400" b="1" dirty="0" err="1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Shri</a:t>
            </a:r>
            <a:r>
              <a:rPr lang="en-US" sz="2400" b="1" dirty="0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Chhatrapati</a:t>
            </a:r>
            <a:r>
              <a:rPr lang="en-US" sz="2400" b="1" dirty="0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Shivaji</a:t>
            </a:r>
            <a:r>
              <a:rPr lang="en-US" sz="2400" b="1" dirty="0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Bradley Hand ITC" pitchFamily="66" charset="0"/>
                <a:cs typeface="Arabic Typesetting" pitchFamily="66" charset="-78"/>
              </a:rPr>
              <a:t>College,Omerga</a:t>
            </a:r>
            <a:r>
              <a:rPr lang="en-US" sz="24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.</a:t>
            </a:r>
          </a:p>
        </p:txBody>
      </p:sp>
      <p:pic>
        <p:nvPicPr>
          <p:cNvPr id="2050" name="Picture 2" descr="C:\Users\SWEET\Desktop\Hand-Washing-Teaching-Kids-the-Basics-722x4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</p:spPr>
      </p:pic>
      <p:sp>
        <p:nvSpPr>
          <p:cNvPr id="2052" name="AutoShape 4" descr="C:\Users\SWEET\Desktop\world-hand-washing-day-background-260nw-1523135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C:\Users\SWEET\Desktop\world-hand-washing-day-background-260nw-1523135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C:\Users\SWEET\Desktop\world-hand-washing-day-background-260nw-1523135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C:\Users\SWEET\Desktop\world-hand-washing-day-background-260nw-1523135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0" name="AutoShape 12" descr="C:\Users\SWEET\Desktop\world-hand-washing-day-background-260nw-1523135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62" name="AutoShape 14" descr="C:\Users\SWEET\Desktop\world-hand-washing-day-background-260nw-15231352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3" name="Picture 15" descr="C:\Users\SWEET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267200"/>
            <a:ext cx="3200400" cy="2590800"/>
          </a:xfrm>
          <a:prstGeom prst="rect">
            <a:avLst/>
          </a:prstGeom>
          <a:noFill/>
        </p:spPr>
      </p:pic>
      <p:pic>
        <p:nvPicPr>
          <p:cNvPr id="2064" name="Picture 16" descr="C:\Users\SWEET\Desktop\infectious-germs-s1-micro-germ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0"/>
            <a:ext cx="3200400" cy="1523999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0" y="152401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Hand </a:t>
            </a:r>
            <a:r>
              <a:rPr lang="en-US" b="1">
                <a:latin typeface="Comic Sans MS" pitchFamily="66" charset="0"/>
              </a:rPr>
              <a:t>Washing:Is</a:t>
            </a:r>
            <a:r>
              <a:rPr lang="en-US" b="1" dirty="0">
                <a:latin typeface="Comic Sans MS" pitchFamily="66" charset="0"/>
              </a:rPr>
              <a:t> It really Important…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pPr eaLnBrk="1" hangingPunct="1"/>
            <a:r>
              <a:rPr lang="en-GB" sz="2400" b="1">
                <a:latin typeface="Times New Roman" pitchFamily="18" charset="0"/>
              </a:rPr>
              <a:t>Use this technique to clean your hands when using alcohol gel</a:t>
            </a:r>
            <a:r>
              <a:rPr lang="en-GB" sz="4200" b="1"/>
              <a:t> </a:t>
            </a:r>
            <a:endParaRPr lang="en-US" sz="4200" b="1"/>
          </a:p>
        </p:txBody>
      </p:sp>
      <p:pic>
        <p:nvPicPr>
          <p:cNvPr id="10243" name="Picture 3" descr="gel application illustration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125538"/>
            <a:ext cx="2520950" cy="2171700"/>
          </a:xfrm>
          <a:noFill/>
        </p:spPr>
      </p:pic>
      <p:pic>
        <p:nvPicPr>
          <p:cNvPr id="10244" name="Picture 4" descr="gel application illustr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3933825"/>
            <a:ext cx="2449512" cy="1984375"/>
          </a:xfrm>
          <a:noFill/>
        </p:spPr>
      </p:pic>
      <p:pic>
        <p:nvPicPr>
          <p:cNvPr id="10245" name="Picture 5" descr="gel application illustra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052513"/>
            <a:ext cx="23764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gel application illustr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1052513"/>
            <a:ext cx="24495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gel application illustratio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/>
          <a:srcRect/>
          <a:stretch>
            <a:fillRect/>
          </a:stretch>
        </p:blipFill>
        <p:spPr>
          <a:xfrm>
            <a:off x="3708400" y="4076700"/>
            <a:ext cx="2108200" cy="2011363"/>
          </a:xfrm>
          <a:noFill/>
        </p:spPr>
      </p:pic>
      <p:pic>
        <p:nvPicPr>
          <p:cNvPr id="10248" name="Picture 8" descr="gel application illustration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4149725"/>
            <a:ext cx="2228850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3068638"/>
            <a:ext cx="23034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Squirt once or twice into the palm of your left hand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916238" y="3141663"/>
            <a:ext cx="31686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Dip your right hand fingers into the gel making contact with your  left palm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6516688" y="3213100"/>
            <a:ext cx="23828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Transfer the remaining gel into your right palm</a:t>
            </a:r>
            <a:r>
              <a:rPr lang="en-GB"/>
              <a:t> 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250825" y="5734050"/>
            <a:ext cx="33480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Dip your left hand fingers into the gel making contact with the right palm</a:t>
            </a:r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3563938" y="6165850"/>
            <a:ext cx="5580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/>
              <a:t>Then rub the remaining gel all over your hands, make sure you rub the backs of your hands too.</a:t>
            </a:r>
            <a:r>
              <a:rPr lang="en-GB"/>
              <a:t>  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250825" y="981075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1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203575" y="981075"/>
            <a:ext cx="503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2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6443663" y="981075"/>
            <a:ext cx="3603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3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0" y="4005263"/>
            <a:ext cx="53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4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3203575" y="4005263"/>
            <a:ext cx="576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5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6156325" y="4005263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600" b="1"/>
              <a:t>6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971800" y="1600201"/>
            <a:ext cx="6019800" cy="9906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GB" sz="2000" dirty="0">
                <a:solidFill>
                  <a:schemeClr val="folHlink"/>
                </a:solidFill>
              </a:rPr>
              <a:t>1. </a:t>
            </a:r>
            <a:r>
              <a:rPr lang="en-GB" sz="2000" dirty="0">
                <a:solidFill>
                  <a:srgbClr val="00B050"/>
                </a:solidFill>
              </a:rPr>
              <a:t>Adequate hand washing with water and soap requires </a:t>
            </a:r>
            <a:br>
              <a:rPr lang="en-GB" sz="2000" dirty="0">
                <a:solidFill>
                  <a:srgbClr val="00B050"/>
                </a:solidFill>
              </a:rPr>
            </a:br>
            <a:r>
              <a:rPr lang="en-GB" sz="2000" b="1" dirty="0">
                <a:solidFill>
                  <a:srgbClr val="00B050"/>
                </a:solidFill>
              </a:rPr>
              <a:t>40–60 seconds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en-GB" sz="2000" dirty="0">
                <a:solidFill>
                  <a:srgbClr val="00B050"/>
                </a:solidFill>
              </a:rPr>
              <a:t>2. Average time usually adopted by health-care workers: </a:t>
            </a:r>
            <a:br>
              <a:rPr lang="en-GB" sz="2000" dirty="0">
                <a:solidFill>
                  <a:srgbClr val="00B050"/>
                </a:solidFill>
              </a:rPr>
            </a:br>
            <a:r>
              <a:rPr lang="en-GB" sz="2000" dirty="0">
                <a:solidFill>
                  <a:srgbClr val="00B050"/>
                </a:solidFill>
              </a:rPr>
              <a:t>&lt;10 seconds                                                                                      3.Alcohol-based   Hand rubbing: </a:t>
            </a:r>
            <a:r>
              <a:rPr lang="en-GB" sz="2000" b="1" dirty="0">
                <a:solidFill>
                  <a:srgbClr val="00B050"/>
                </a:solidFill>
              </a:rPr>
              <a:t>20–30 seconds</a:t>
            </a:r>
          </a:p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GB" sz="20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>
          <a:xfrm>
            <a:off x="2514600" y="274638"/>
            <a:ext cx="3505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400" dirty="0">
                <a:solidFill>
                  <a:srgbClr val="C00000"/>
                </a:solidFill>
              </a:rPr>
              <a:t>Time constraint = </a:t>
            </a:r>
            <a:br>
              <a:rPr lang="en-GB" sz="2400" dirty="0">
                <a:solidFill>
                  <a:srgbClr val="C00000"/>
                </a:solidFill>
              </a:rPr>
            </a:br>
            <a:r>
              <a:rPr lang="en-GB" sz="2400" dirty="0">
                <a:solidFill>
                  <a:srgbClr val="C00000"/>
                </a:solidFill>
              </a:rPr>
              <a:t>major obstacle for hand hygiene</a:t>
            </a:r>
          </a:p>
        </p:txBody>
      </p:sp>
      <p:pic>
        <p:nvPicPr>
          <p:cNvPr id="24580" name="Picture 9" descr="stopw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2438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SWEET\Desktop\59931132-stock-vector-girl-washing-hands-in-the-sink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667000"/>
            <a:ext cx="1600200" cy="41148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81200" y="5181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191000"/>
            <a:ext cx="7315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Hand sanitizer is a liquid 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generally used to decrease infectious agents on the hands. 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Formulations of the alcohol-based type are preferable to hand washing with soap and water in most situations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It is generally more effective at killing microorganisms and better tolerated than soap and water</a:t>
            </a:r>
            <a:r>
              <a:rPr lang="en-US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52600" y="3657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5.Role of sanitizers </a:t>
            </a:r>
          </a:p>
        </p:txBody>
      </p:sp>
      <p:pic>
        <p:nvPicPr>
          <p:cNvPr id="12290" name="Picture 2" descr="some popular hand wash and sanitizers साठी इमेज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152400"/>
            <a:ext cx="2781300" cy="16383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6.Global hand washing day ……  ( 15 October)                                                                                                </a:t>
            </a:r>
            <a:r>
              <a:rPr lang="en-US" b="1" i="1" dirty="0"/>
              <a:t>2019 Global Hand washing Day theme is “Clean Hands for All…</a:t>
            </a:r>
            <a:endParaRPr lang="en-US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1066800"/>
            <a:ext cx="70866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/>
              <a:t>Global Hand washing Day is an annual global advocacy day dedicated to advocating for hand washing with soap 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/>
              <a:t>It is an easy, effective, and affordable way to prevent diseases and save lives.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/>
              <a:t>Each year, over 200 million people celebrate Global Hand washing Day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</a:rPr>
              <a:t>Aims: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/>
              <a:t>The stated aims of Global Hand washing Day are to Foster and support a general culture of hand washing with soap in all societies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/>
              <a:t>Shine a spotlight on the state of hand  washing in each country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US" dirty="0"/>
              <a:t>Raise awareness about the benefits of hand washing with soap.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1600200" cy="4114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76200"/>
            <a:ext cx="533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7.About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Ignaz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 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The Doctor Who Championed Hand-Washing And Briefly Saved Lives.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Physician and scientist, now known as an early pioneer of antiseptic procedures.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incidence  of puerperal fever (also known as "childbed fever") A story….</a:t>
            </a:r>
          </a:p>
          <a:p>
            <a:pPr>
              <a:buFont typeface="Wingdings" pitchFamily="2" charset="2"/>
              <a:buChar char="ü"/>
            </a:pPr>
            <a:r>
              <a:rPr lang="en-US" dirty="0"/>
              <a:t>practice of washing hands with chlorinated lime solutions in 1847 while working in Vienna General Hospitals First Obstetrical Clinics.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7.About Ignaz Semmelwei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9" name="Picture 3" descr="C:\Users\SWEET\Desktop\Ignaz_Semmelweis_1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0"/>
            <a:ext cx="1891284" cy="2057400"/>
          </a:xfrm>
          <a:prstGeom prst="rect">
            <a:avLst/>
          </a:prstGeom>
          <a:noFill/>
        </p:spPr>
      </p:pic>
      <p:pic>
        <p:nvPicPr>
          <p:cNvPr id="9221" name="Picture 5" descr="7.About Ignaz Semmelweis साठी इमेज परिणा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72350" y="0"/>
            <a:ext cx="1771650" cy="2057400"/>
          </a:xfrm>
          <a:prstGeom prst="rect">
            <a:avLst/>
          </a:prstGeom>
          <a:noFill/>
        </p:spPr>
      </p:pic>
      <p:pic>
        <p:nvPicPr>
          <p:cNvPr id="9223" name="Picture 7" descr="https://upload.wikimedia.org/wikipedia/commons/thumb/a/a6/Semmelweis_statue.jpg/220px-Semmelweis_statu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2057400"/>
            <a:ext cx="3505200" cy="2790825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172200" y="4800600"/>
            <a:ext cx="2819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Semmelweis</a:t>
            </a:r>
            <a:r>
              <a:rPr lang="en-US" dirty="0"/>
              <a:t> statue                                           at the University of Tehran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752600" y="2895599"/>
          <a:ext cx="3733800" cy="3810002"/>
        </p:xfrm>
        <a:graphic>
          <a:graphicData uri="http://schemas.openxmlformats.org/drawingml/2006/table">
            <a:tbl>
              <a:tblPr/>
              <a:tblGrid>
                <a:gridCol w="22521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1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2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 err="1"/>
                        <a:t>Semmelweis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Ignác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Fülöp</a:t>
                      </a:r>
                      <a:endParaRPr lang="en-US" sz="1200" dirty="0"/>
                    </a:p>
                    <a:p>
                      <a:pPr algn="l" fontAlgn="t"/>
                      <a:br>
                        <a:rPr lang="en-US" sz="1200" dirty="0"/>
                      </a:br>
                      <a:r>
                        <a:rPr lang="en-US" sz="1200" b="1" dirty="0"/>
                        <a:t>July 1, 1818</a:t>
                      </a:r>
                      <a:br>
                        <a:rPr lang="en-US" sz="1200" dirty="0"/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hlinkClick r:id="rId6" tooltip="Buda"/>
                        </a:rPr>
                        <a:t>Buda</a:t>
                      </a:r>
                      <a:r>
                        <a:rPr lang="en-US" sz="1200" dirty="0"/>
                        <a:t>, 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hlinkClick r:id="rId7" tooltip="Kingdom of Hungary"/>
                        </a:rPr>
                        <a:t>Kingdom of Hungary</a:t>
                      </a:r>
                      <a:r>
                        <a:rPr lang="en-US" sz="1200" dirty="0"/>
                        <a:t> (now part of 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hlinkClick r:id="rId8" tooltip="Budapest"/>
                        </a:rPr>
                        <a:t>Budapest</a:t>
                      </a:r>
                      <a:r>
                        <a:rPr lang="en-US" sz="1200" dirty="0"/>
                        <a:t>, Hungary)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164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Died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August 13, 1865 (aged 47)</a:t>
                      </a:r>
                      <a:br>
                        <a:rPr lang="en-US" sz="1200" dirty="0"/>
                      </a:b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</a:rPr>
                        <a:t> </a:t>
                      </a:r>
                      <a:r>
                        <a:rPr lang="en-US" sz="1200" dirty="0"/>
                        <a:t>of 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hlinkClick r:id="rId9" tooltip="Vienna"/>
                        </a:rPr>
                        <a:t>Vienna</a:t>
                      </a:r>
                      <a:r>
                        <a:rPr lang="en-US" sz="1200" dirty="0"/>
                        <a:t>, Austria)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20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Residence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Hungary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0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Citizenship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solidFill>
                            <a:srgbClr val="0B0080"/>
                          </a:solidFill>
                          <a:hlinkClick r:id="rId7" tooltip="Kingdom of Hungary"/>
                        </a:rPr>
                        <a:t>Kingdom of Hungary</a:t>
                      </a:r>
                      <a:endParaRPr lang="en-US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2237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dirty="0"/>
                        <a:t>Known for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Introducing hand disinfection standards, in </a:t>
                      </a:r>
                      <a:r>
                        <a:rPr lang="en-US" sz="1200" u="none" strike="noStrike">
                          <a:solidFill>
                            <a:srgbClr val="0B0080"/>
                          </a:solidFill>
                          <a:hlinkClick r:id="rId10" tooltip="Obstetrics"/>
                        </a:rPr>
                        <a:t>obstetrical</a:t>
                      </a:r>
                      <a:r>
                        <a:rPr lang="en-US" sz="1200"/>
                        <a:t> clinics, from 1847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09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sz="1200" b="1"/>
                        <a:t>Scientific career</a:t>
                      </a:r>
                      <a:endParaRPr lang="en-US" sz="120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91"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/>
                        <a:t>Fields</a:t>
                      </a:r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hlinkClick r:id="rId10" tooltip="Obstetrics"/>
                        </a:rPr>
                        <a:t>Obstetrics</a:t>
                      </a:r>
                      <a:r>
                        <a:rPr lang="en-US" sz="1200" dirty="0"/>
                        <a:t>, </a:t>
                      </a:r>
                      <a:r>
                        <a:rPr lang="en-US" sz="1200" u="none" strike="noStrike" dirty="0">
                          <a:solidFill>
                            <a:srgbClr val="0B0080"/>
                          </a:solidFill>
                          <a:hlinkClick r:id="rId11" tooltip="Surgeries"/>
                        </a:rPr>
                        <a:t>surgeries</a:t>
                      </a:r>
                      <a:endParaRPr lang="en-US" sz="1200" dirty="0"/>
                    </a:p>
                  </a:txBody>
                  <a:tcPr marL="59765" marR="59765" marT="29882" marB="29882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76600"/>
            <a:ext cx="1600200" cy="3505200"/>
          </a:xfrm>
          <a:prstGeom prst="rect">
            <a:avLst/>
          </a:prstGeom>
          <a:noFill/>
        </p:spPr>
      </p:pic>
      <p:sp>
        <p:nvSpPr>
          <p:cNvPr id="9218" name="AutoShape 2" descr="7.About Ignaz Semmelwei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152401"/>
            <a:ext cx="670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Ash as a neglected low-cost alternative for soap for hand washing (and disinfectant)????????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838200"/>
            <a:ext cx="8763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low-income communities cannot afford soap and use ash or soil instead.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Ash or soil may be more effective than water alone, but may be less effective than soap.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Evidence quality is poor. One concern is that if the soil or ash is contaminated with microorganisms it may increase the spread of disease rather than decrease it.</a:t>
            </a:r>
            <a:endParaRPr lang="en-US" baseline="300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Like soap, ash is also a disinfecting agent (alkaline).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WHO recommended ash or sand as alternative to soap</a:t>
            </a:r>
          </a:p>
        </p:txBody>
      </p:sp>
      <p:sp>
        <p:nvSpPr>
          <p:cNvPr id="37891" name="AutoShape 3" descr="hand wash by ash and sand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3" name="AutoShape 5" descr="hand wash by ash and sand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894" name="Picture 6" descr="C:\Users\SWEET\Desktop\iStock_000013829582_Large-1024x6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2209800" cy="2438400"/>
          </a:xfrm>
          <a:prstGeom prst="rect">
            <a:avLst/>
          </a:prstGeom>
          <a:noFill/>
        </p:spPr>
      </p:pic>
      <p:pic>
        <p:nvPicPr>
          <p:cNvPr id="37895" name="Picture 7" descr="C:\Users\SWEET\Desktop\double-wash-plaster-m-sand-5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514600"/>
            <a:ext cx="2819400" cy="1295400"/>
          </a:xfrm>
          <a:prstGeom prst="rect">
            <a:avLst/>
          </a:prstGeom>
          <a:noFill/>
        </p:spPr>
      </p:pic>
      <p:sp>
        <p:nvSpPr>
          <p:cNvPr id="37897" name="AutoShape 9" descr="hand wash by nature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9" name="AutoShape 11" descr="hand wash by nature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7900" name="Picture 12" descr="C:\Users\SWEET\Desktop\WASH-photo-1-1024x6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3733800"/>
            <a:ext cx="49530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0"/>
            <a:ext cx="1600200" cy="5943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1" y="0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8.Handwash techniques</a:t>
            </a:r>
          </a:p>
        </p:txBody>
      </p:sp>
      <p:pic>
        <p:nvPicPr>
          <p:cNvPr id="8194" name="Picture 2" descr="hand wash technique poster साठी इमेज परिणा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609600"/>
            <a:ext cx="7315200" cy="2743200"/>
          </a:xfrm>
          <a:prstGeom prst="rect">
            <a:avLst/>
          </a:prstGeom>
          <a:noFill/>
        </p:spPr>
      </p:pic>
      <p:pic>
        <p:nvPicPr>
          <p:cNvPr id="8195" name="Picture 3" descr="C:\Users\SWEET\Desktop\picctue\abda5d483a11be99e9674352bf209b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3429000"/>
            <a:ext cx="2247900" cy="3162300"/>
          </a:xfrm>
          <a:prstGeom prst="rect">
            <a:avLst/>
          </a:prstGeom>
          <a:noFill/>
        </p:spPr>
      </p:pic>
      <p:pic>
        <p:nvPicPr>
          <p:cNvPr id="8198" name="Picture 6" descr="C:\Users\SWEET\Desktop\Optima_poster_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352800"/>
            <a:ext cx="48768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52400" y="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9.The impact of  health care associated infections (HCAI)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685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HCAI can cause: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more serious illness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prolongation of stay in a health-care facility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long-term disability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excess deaths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high additional financial burden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GB" dirty="0"/>
              <a:t>high personal costs on patients and their families.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A total of 49540 HAIs occurred in the 68 surveyed hospitals in 2015, and the number of HAIs at five surveyed sites was 38858. </a:t>
            </a:r>
            <a:endParaRPr lang="en-GB" dirty="0"/>
          </a:p>
        </p:txBody>
      </p:sp>
      <p:pic>
        <p:nvPicPr>
          <p:cNvPr id="5" name="Picture 18" descr="Hand Hygiene Lead_slid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6475" y="76200"/>
            <a:ext cx="2905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9.The impact of health care associated infections (HCAI) साठी इमेज परिणा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419600"/>
            <a:ext cx="2667000" cy="2438400"/>
          </a:xfrm>
          <a:prstGeom prst="rect">
            <a:avLst/>
          </a:prstGeom>
          <a:noFill/>
        </p:spPr>
      </p:pic>
      <p:pic>
        <p:nvPicPr>
          <p:cNvPr id="7172" name="Picture 4" descr="The impact of health care associated infections (HCAI) by dirty hands साठी इमेज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2400" y="4343400"/>
            <a:ext cx="5105400" cy="251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1" y="-76200"/>
            <a:ext cx="18287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10.Conclusion.</a:t>
            </a:r>
          </a:p>
        </p:txBody>
      </p:sp>
      <p:pic>
        <p:nvPicPr>
          <p:cNvPr id="6146" name="Picture 2" descr="https://image1.slideserve.com/2455519/conclusion-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533400"/>
            <a:ext cx="7239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5122" name="AutoShape 2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5" name="Picture 5" descr="C:\Users\SWEET\Desktop\download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52401"/>
            <a:ext cx="2667000" cy="1676400"/>
          </a:xfrm>
          <a:prstGeom prst="rect">
            <a:avLst/>
          </a:prstGeom>
          <a:noFill/>
        </p:spPr>
      </p:pic>
      <p:pic>
        <p:nvPicPr>
          <p:cNvPr id="5126" name="Picture 6" descr="C:\Users\SWEET\Desktop\download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5200" y="0"/>
            <a:ext cx="2476500" cy="1847850"/>
          </a:xfrm>
          <a:prstGeom prst="rect">
            <a:avLst/>
          </a:prstGeom>
          <a:noFill/>
        </p:spPr>
      </p:pic>
      <p:pic>
        <p:nvPicPr>
          <p:cNvPr id="5128" name="Picture 8" descr="some popular hand wash and sanitizers साठी इमेज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52400"/>
            <a:ext cx="2209800" cy="1543051"/>
          </a:xfrm>
          <a:prstGeom prst="rect">
            <a:avLst/>
          </a:prstGeom>
          <a:noFill/>
        </p:spPr>
      </p:pic>
      <p:pic>
        <p:nvPicPr>
          <p:cNvPr id="5130" name="Picture 10" descr="some popular hand wash and sanitizers साठी इमेज परिणाम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1905000"/>
            <a:ext cx="2428875" cy="1885950"/>
          </a:xfrm>
          <a:prstGeom prst="rect">
            <a:avLst/>
          </a:prstGeom>
          <a:noFill/>
        </p:spPr>
      </p:pic>
      <p:sp>
        <p:nvSpPr>
          <p:cNvPr id="5132" name="AutoShape 12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3" name="Picture 13" descr="C:\Users\SWEET\Desktop\download (7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19462" y="2514600"/>
            <a:ext cx="2505075" cy="1828800"/>
          </a:xfrm>
          <a:prstGeom prst="rect">
            <a:avLst/>
          </a:prstGeom>
          <a:noFill/>
        </p:spPr>
      </p:pic>
      <p:pic>
        <p:nvPicPr>
          <p:cNvPr id="5135" name="Picture 15" descr="some popular hand wash and sanitizers साठी इमेज परिणा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1" y="4648200"/>
            <a:ext cx="1752600" cy="1962150"/>
          </a:xfrm>
          <a:prstGeom prst="rect">
            <a:avLst/>
          </a:prstGeom>
          <a:noFill/>
        </p:spPr>
      </p:pic>
      <p:sp>
        <p:nvSpPr>
          <p:cNvPr id="5137" name="AutoShape 17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8" name="Picture 18" descr="C:\Users\SWEET\Desktop\allergic-reactions-to-hand-washing-83198-16b965cead824d6e829905990046632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71601" y="4876800"/>
            <a:ext cx="1371600" cy="1600200"/>
          </a:xfrm>
          <a:prstGeom prst="rect">
            <a:avLst/>
          </a:prstGeom>
          <a:noFill/>
        </p:spPr>
      </p:pic>
      <p:pic>
        <p:nvPicPr>
          <p:cNvPr id="5140" name="Picture 20" descr="some popular hand wash and sanitizers साठी इमेज परिणाम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38400" y="4572000"/>
            <a:ext cx="2143125" cy="2143125"/>
          </a:xfrm>
          <a:prstGeom prst="rect">
            <a:avLst/>
          </a:prstGeom>
          <a:noFill/>
        </p:spPr>
      </p:pic>
      <p:sp>
        <p:nvSpPr>
          <p:cNvPr id="5142" name="AutoShape 22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44" name="AutoShape 24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5" name="Picture 25" descr="C:\Users\SWEET\Desktop\download (8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76401" y="2362200"/>
            <a:ext cx="1676400" cy="2143125"/>
          </a:xfrm>
          <a:prstGeom prst="rect">
            <a:avLst/>
          </a:prstGeom>
          <a:noFill/>
        </p:spPr>
      </p:pic>
      <p:sp>
        <p:nvSpPr>
          <p:cNvPr id="5147" name="AutoShape 27" descr="some popular hand wash and sanitizer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48" name="Picture 28" descr="C:\Users\SWEET\Desktop\Enliven-Aloevera-Hand-Sanitizer-100ml-5-055028382039_-13599668241q8nJW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152400"/>
            <a:ext cx="1447800" cy="1600200"/>
          </a:xfrm>
          <a:prstGeom prst="rect">
            <a:avLst/>
          </a:prstGeom>
          <a:noFill/>
        </p:spPr>
      </p:pic>
      <p:pic>
        <p:nvPicPr>
          <p:cNvPr id="5150" name="Picture 30" descr="some popular hand wash and sanitizers साठी इमेज परिणाम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48400" y="3962400"/>
            <a:ext cx="2667000" cy="266699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362200" y="1607403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Comic Sans MS" pitchFamily="66" charset="0"/>
              </a:rPr>
              <a:t>….we are in the world of Hygiene….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pic>
        <p:nvPicPr>
          <p:cNvPr id="4097" name="Picture 1" descr="C:\Users\SWEET\Desktop\picctue\hand-washing-24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7239000" cy="5486400"/>
          </a:xfrm>
          <a:prstGeom prst="rect">
            <a:avLst/>
          </a:prstGeom>
          <a:noFill/>
        </p:spPr>
      </p:pic>
      <p:sp>
        <p:nvSpPr>
          <p:cNvPr id="4" name="Snip Single Corner Rectangle 3"/>
          <p:cNvSpPr/>
          <p:nvPr/>
        </p:nvSpPr>
        <p:spPr>
          <a:xfrm>
            <a:off x="76200" y="152400"/>
            <a:ext cx="4038600" cy="609600"/>
          </a:xfrm>
          <a:prstGeom prst="snip1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..A Message for you….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latin typeface="Comic Sans MS" pitchFamily="66" charset="0"/>
              </a:rPr>
            </a:br>
            <a:endParaRPr lang="en-US" dirty="0"/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38200" y="3048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Outline of Presentation…</a:t>
            </a:r>
            <a:r>
              <a:rPr lang="en-US" dirty="0"/>
              <a:t>…..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0" y="914400"/>
            <a:ext cx="5791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</a:rPr>
              <a:t>1.Everything you need to know about infections…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Diseases due to attack of Germs..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3.Aim of hand washing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4.When and how we wash…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5.Role of sanitizers 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6.Global hand washing day 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7.About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Ignaz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Semmelweis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8.Handwash techniques..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9.The impact of  health care associated infections (HCAI)</a:t>
            </a:r>
          </a:p>
          <a:p>
            <a:pPr>
              <a:lnSpc>
                <a:spcPct val="200000"/>
              </a:lnSpc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10.Conclusion.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pic>
        <p:nvPicPr>
          <p:cNvPr id="3073" name="Picture 1" descr="C:\Users\SWEET\Desktop\picctue\hand-washing-26-6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1"/>
            <a:ext cx="3276600" cy="2667000"/>
          </a:xfrm>
          <a:prstGeom prst="rect">
            <a:avLst/>
          </a:prstGeom>
          <a:noFill/>
        </p:spPr>
      </p:pic>
      <p:sp>
        <p:nvSpPr>
          <p:cNvPr id="3075" name="AutoShape 3" descr="hand wash day sketching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C:\Users\SWEET\Desktop\haveyouwashedyourhands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3581400"/>
            <a:ext cx="3238500" cy="2819400"/>
          </a:xfrm>
          <a:prstGeom prst="rect">
            <a:avLst/>
          </a:prstGeom>
          <a:noFill/>
        </p:spPr>
      </p:pic>
      <p:pic>
        <p:nvPicPr>
          <p:cNvPr id="3078" name="Picture 6" descr="slogans for hand washing साठी इमेज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4876800"/>
            <a:ext cx="3657600" cy="1905000"/>
          </a:xfrm>
          <a:prstGeom prst="rect">
            <a:avLst/>
          </a:prstGeom>
          <a:noFill/>
        </p:spPr>
      </p:pic>
      <p:pic>
        <p:nvPicPr>
          <p:cNvPr id="2" name="Picture 2" descr="C:\Users\SWEET\Desktop\plot_individual_user_maps_0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0"/>
            <a:ext cx="37338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2050" name="AutoShape 2" descr="thank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SWEET\Desktop\804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4572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1.Germs around us and their  Infections….</a:t>
            </a:r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685800"/>
            <a:ext cx="7467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Infectious diseases are disorders that are caused by organisms.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usually microscopic in size ( 0.1 nm to 1mm) seen by electron microscope or light microscope.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Examples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bacteria, viruses, fungi, or parasites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They are passed, directly or indirectly, from one person to another.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3" name="Picture 2" descr="C:\Users\SWEET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743200"/>
            <a:ext cx="2590800" cy="2209800"/>
          </a:xfrm>
          <a:prstGeom prst="rect">
            <a:avLst/>
          </a:prstGeom>
          <a:noFill/>
        </p:spPr>
      </p:pic>
      <p:pic>
        <p:nvPicPr>
          <p:cNvPr id="1027" name="Picture 3" descr="C:\Users\SWEET\Desktop\download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743200"/>
            <a:ext cx="2047875" cy="2228850"/>
          </a:xfrm>
          <a:prstGeom prst="rect">
            <a:avLst/>
          </a:prstGeom>
          <a:noFill/>
        </p:spPr>
      </p:pic>
      <p:pic>
        <p:nvPicPr>
          <p:cNvPr id="1029" name="Picture 5" descr="list of various germs साठी इमेज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4943475"/>
            <a:ext cx="2133600" cy="1838325"/>
          </a:xfrm>
          <a:prstGeom prst="rect">
            <a:avLst/>
          </a:prstGeom>
          <a:noFill/>
        </p:spPr>
      </p:pic>
      <p:pic>
        <p:nvPicPr>
          <p:cNvPr id="1031" name="Picture 7" descr="list of various germs साठी इमेज परिणाम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24625" y="2819400"/>
            <a:ext cx="2619375" cy="2133600"/>
          </a:xfrm>
          <a:prstGeom prst="rect">
            <a:avLst/>
          </a:prstGeom>
          <a:noFill/>
        </p:spPr>
      </p:pic>
      <p:pic>
        <p:nvPicPr>
          <p:cNvPr id="1033" name="Picture 9" descr="list of various germs साठी इमेज परिणाम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4953000"/>
            <a:ext cx="2133600" cy="1905000"/>
          </a:xfrm>
          <a:prstGeom prst="rect">
            <a:avLst/>
          </a:prstGeom>
          <a:noFill/>
        </p:spPr>
      </p:pic>
      <p:pic>
        <p:nvPicPr>
          <p:cNvPr id="1035" name="Picture 11" descr="list of various germs साठी इमेज परिणाम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9001" y="4953000"/>
            <a:ext cx="1981200" cy="1905000"/>
          </a:xfrm>
          <a:prstGeom prst="rect">
            <a:avLst/>
          </a:prstGeom>
          <a:noFill/>
        </p:spPr>
      </p:pic>
      <p:pic>
        <p:nvPicPr>
          <p:cNvPr id="1037" name="Picture 13" descr="list of various germs साठी इमेज परिणाम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10200" y="4953000"/>
            <a:ext cx="1524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Everything you need to know about infections</a:t>
            </a:r>
            <a:br>
              <a:rPr lang="en-US" sz="3200" b="1" dirty="0"/>
            </a:br>
            <a:endParaRPr lang="en-US" sz="3200" dirty="0"/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pic>
        <p:nvPicPr>
          <p:cNvPr id="4" name="Picture 2" descr="death in India due to hand wash साठी इमेज परिणाम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800600"/>
            <a:ext cx="7162800" cy="1905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762000"/>
            <a:ext cx="7162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</a:t>
            </a:r>
            <a:r>
              <a:rPr lang="en-US" sz="2000" dirty="0">
                <a:solidFill>
                  <a:srgbClr val="FF0000"/>
                </a:solidFill>
              </a:rPr>
              <a:t>Tuberculosis</a:t>
            </a:r>
            <a:r>
              <a:rPr lang="en-US" sz="2000" dirty="0"/>
              <a:t> ( 22.79 millions diagnosed at 2016  in India)..Drug resistance TB  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</a:rPr>
              <a:t>Bacterial diseases </a:t>
            </a:r>
            <a:r>
              <a:rPr lang="en-US" sz="2000" dirty="0"/>
              <a:t>: 2.Chlorea 3.diphetria 4.Dysentery 5.Pneumonia 6.Tubercuulois 7.Typhoid 8.Typhus </a:t>
            </a:r>
            <a:r>
              <a:rPr lang="en-US" sz="2000" dirty="0">
                <a:solidFill>
                  <a:srgbClr val="C00000"/>
                </a:solidFill>
              </a:rPr>
              <a:t>bacterial Infections </a:t>
            </a:r>
            <a:r>
              <a:rPr lang="en-US" sz="2000" dirty="0"/>
              <a:t>9.Meningititis 10.Otitis media (Ear infection) 11.upper respiratory tract infection 12.Gastritis food poisoning 13. Eye infections 14.Sinutitis 15.Urinary tract infections 16.Skin infections 17 sexually transmitted diseases.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Fungal Infections </a:t>
            </a:r>
            <a:r>
              <a:rPr lang="en-US" sz="2000" dirty="0"/>
              <a:t>18. valley fever 19.Athletes foot 20. Ringworm 21.Eye infections 22.Prion diseases (Brain damage/ other part of Nervous system damaged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C00000"/>
                </a:solidFill>
              </a:rPr>
              <a:t>Other infections: </a:t>
            </a:r>
            <a:r>
              <a:rPr lang="en-US" sz="2000" dirty="0"/>
              <a:t>23.Helminths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/>
              <a:t>24.Ectoparasits ( caused by </a:t>
            </a:r>
            <a:r>
              <a:rPr lang="en-US" sz="2000" dirty="0" err="1"/>
              <a:t>mites,tick,lice</a:t>
            </a:r>
            <a:r>
              <a:rPr lang="en-US" sz="2000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5638800" cy="5334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Viruses of Special Conce</a:t>
            </a:r>
            <a:r>
              <a:rPr lang="en-US" sz="3200" b="1" dirty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rn</a:t>
            </a:r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914400"/>
            <a:ext cx="419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/>
              <a:t>Zika</a:t>
            </a:r>
            <a:r>
              <a:rPr lang="en-US" dirty="0"/>
              <a:t> Virus ( Mosquito born) </a:t>
            </a:r>
          </a:p>
          <a:p>
            <a:pPr marL="342900" indent="-342900">
              <a:buAutoNum type="arabicPeriod"/>
            </a:pPr>
            <a:r>
              <a:rPr lang="en-US" dirty="0"/>
              <a:t> HIV</a:t>
            </a:r>
          </a:p>
          <a:p>
            <a:pPr marL="342900" indent="-342900">
              <a:buAutoNum type="arabicPeriod"/>
            </a:pPr>
            <a:r>
              <a:rPr lang="en-US" dirty="0"/>
              <a:t> Hepatitis </a:t>
            </a:r>
          </a:p>
          <a:p>
            <a:pPr marL="342900" indent="-342900">
              <a:buAutoNum type="arabicPeriod"/>
            </a:pPr>
            <a:r>
              <a:rPr lang="en-US" dirty="0"/>
              <a:t> Polio</a:t>
            </a:r>
          </a:p>
          <a:p>
            <a:pPr marL="342900" indent="-342900">
              <a:buAutoNum type="arabicPeriod"/>
            </a:pPr>
            <a:r>
              <a:rPr lang="en-US" dirty="0"/>
              <a:t>Influenza</a:t>
            </a:r>
          </a:p>
          <a:p>
            <a:pPr marL="342900" indent="-342900">
              <a:buAutoNum type="arabicPeriod"/>
            </a:pPr>
            <a:r>
              <a:rPr lang="en-US" dirty="0"/>
              <a:t>Dengue fever</a:t>
            </a:r>
          </a:p>
          <a:p>
            <a:pPr marL="342900" indent="-342900">
              <a:buAutoNum type="arabicPeriod"/>
            </a:pPr>
            <a:r>
              <a:rPr lang="en-US" dirty="0"/>
              <a:t>H1 N1 Swine flu </a:t>
            </a:r>
          </a:p>
          <a:p>
            <a:pPr marL="342900" indent="-342900">
              <a:buAutoNum type="arabicPeriod"/>
            </a:pPr>
            <a:r>
              <a:rPr lang="en-US" dirty="0"/>
              <a:t>Ebola</a:t>
            </a:r>
          </a:p>
          <a:p>
            <a:pPr marL="342900" indent="-342900">
              <a:buAutoNum type="arabicPeriod"/>
            </a:pPr>
            <a:r>
              <a:rPr lang="en-US" dirty="0"/>
              <a:t>Middle east respiratory Syndrome (MERS)</a:t>
            </a:r>
          </a:p>
          <a:p>
            <a:pPr marL="342900" indent="-342900"/>
            <a:endParaRPr lang="en-US" dirty="0"/>
          </a:p>
        </p:txBody>
      </p:sp>
      <p:sp>
        <p:nvSpPr>
          <p:cNvPr id="5122" name="AutoShape 2" descr="ebola viru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ebola viru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ebola viru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xITEhUSExMWFhUXFRUWFRUYFRUWFRUVFRcXFxcXFhgYHSggGBolHRUVITEhJSkrLi4uFx8zODMtNygtLisBCgoKDg0OGxAQGy8lICUvLS0vKy0tLS81LS0tLS0tLS0tLS0vLS0tLS0tLS0tLS0tLSstLS0tLS0tLS0tLS0tLf/AABEIAK4BIgMBIgACEQEDEQH/xAAbAAABBQEBAAAAAAAAAAAAAAAEAQIDBQYHAP/EADwQAAEDAgQEBAMHAwMFAQEAAAEAAhEDIQQSMUEFBlFhInGBkRMyoRRCscHR4fAHI1IzYnIVFlOS8YJD/8QAGQEAAwEBAQAAAAAAAAAAAAAAAQIDBAAF/8QANBEAAgIBBAECBAQDCQEAAAAAAAECEQMEEiExQRNRImGB8DJCcdGRscEUFSMzYoKh4fEF/9oADAMBAAIRAxEAPwDEtCveF8oYzENz06Xh2c4hoPlNyh+WsKx+IoteQA57QZ0vpPrC69WrYrDsJ+E19Knm+UgZmiwgE2WLHhc1Z7WfULG1E5fjeRcdTE/BLh1YQ/6C6zuIwrmHK9pa4ahwIPsV19nNOFHz061IxPhJy3t5BE4jiXD8TTy1KtJ8afEZD4HRw3XPG0GOov7/APThtSmrTBtb9mn7wqeLyIt+S33GP6cUajXVcJXaGgTkc7MJ7O1A85WAxnDMRhjFWk5rXWkg5XDqHaFBKuGVjkTqUfDJ6HCmZHvfn+JqyPl7EpnNDvito1d8uV3mP4V0Llzi3Da9EfaXCnUDQy9g4aAi2qxPHMIIcynLgyoSD/sNwfYoZYqNNfoPpMksiyRl33+4Dg8S6jTDsxaNgNSrvBcw0q7fh4hjajTaSAHN7gqpr8KqVqbfhgGNZMIYcBqUyHVHMaBezpJ7BQit3NnoZpKDWNRtUvBHzJwZtBwdTdmpO+U7jsVUNctDxrEt+FlGhIyg6hZ1Ug21yZc8FBqvKv8AQlBT8yhaFPRwz3mGNc49Ggk/RNRDcRkp7CrSlyxjCJGHqR5flqqyrTLSWuBBFiCIIPcI0cpWFYTEZZtMpXVCTKEaUbgaD6jgxjS5x2A6ansB10CXYrso80nFRb4QtJF02racH5Jw8H4+JAeCAW0y2GE38Tna2k2G26sX8hYZ8jD4wOfeGuyuFtiWwRteD5JvTZmeoh9owDD0VxwriRp+Fwz0z8zDp6d07inLWIwxPxGW/wAmkOae9rgeYCAZSJMJHxwy0MnFrlFviuEtc34uHOZm7Pvs7RuFWZCi8PnpkOY6Hfj5q1o1aOIs6KVU7/dcfyKBzinzEowxeDUVjME+mYeI6H7p8ioWtTImK1qc0L0KWmEwjH02IqhSJIAEk6BRMCtOE4kUiakSWtOXzNpRQjRZ0OV8RlzENHYm6grYF9Mw5sd9vdXL+LONBjwbumSocPjTll1xuCi5RToMcE3G2VjApAiMVh2xnZ8u4/xP6IWUyZCUWmOXoTQUpKaxKPLybK8us6jkzXLV8J58xVJuQkVG5csPE2WVAAXmLPDJKP4WelPHGaqSs6Rged8I8EV8KATMloEeyGNLh2IBh2R5MgOIDR666fgsOwJXFaFrJfmVmV6LH+W0amry9XY4uoViWNmIdOZoi59SiKPOOMpEMxTG1KdwGubLcul/osjh+JVqRljy3yNvZXOH5sDsrcRTBaNS0DMSSLn0lMp4p/JivFlh/qRpMLgeFY//AEwMNWB+7/pne4Nr+iqOdeXq+HDqmQmkSPGwy2IGsaDzUFblqk+auErghwJFMHxAjqN1PwLnKvhn06VfxUwYIdMCRdJlxNKn17otp81Sbh7NU/6P9zHO4oQIDbeagdxR2wAXUuL8mYTHh1XCOZSr6upAgscSMwgD5ZnULlnEuHVaDzTqsLHAwQRHt1Ch6UVybI6zJL4bprwC1qpcZJlQKYtTMqK4JybfLFYuncN51w2FptpUKDHDKJfOUk7zIlcyaE+ExKk3ydIq/wBSHD5WMb2En3JWG4tjnV6rqrolxkoJrVMGJEq8lZTTVKKX6fuMa1dX/p3wFtOiMQ+JeTIeJsAXNgRJgeIjt2XOuFYPPVptOjntB3sSJt5Sum8V4h8L4UMcchLmm8w5sEO23n0F1pwxT5Zi1EnW1eSv5ww+IpSSIafE6DDnNLiHCL9W62v2WWZxrEH/APq4NkeEODabSDPga0wDcaRqVpDzM91P4dTxQIYHeIayMxJBJBEb2WP4jgQDmabWkaEaA3016ddE2SKfQunm4/iOg8C5vpvAZXh4LcrnPLZh2rS52ozWETIUXMHAG0w2vSB+C+9iDkmLH1MfwLnmErZYcCLaWmdeq6RybzI3J8J+VrZ8WcmIcRBE+Y10jdZfO2RuyYlt9TH9V9+TPPgaId4CvOZeDuouc9vipTLXNFgD1jQXEHeQs2LlJVCx90W2B4u9rcjwKlP/ABdcjyKnr4Om9pqUCYHzMPzN8uoVOEVgq5puDh5O7gojcSfIxqIpJ+Mwp+IQ1pINxAJ1SCk5vzAjzBCKZKSp0TNCKo08wLeoIHnshqaJppk+RAvgGIz03UDqLt8xqFo8BQbUpxvofNYZ5cypnHWVreEY/PD2xm++zZ3cd13FlnbhwMwzXU6hY75TYhQYqjkcW9NPJar4DKozRB6HVZ/jxHxLdAE9UZpZPU8crsry5NzpjionVF1k6J868hPiryIKObuhLTCizqaksx6QQ1qR7VK2E1xQOBnNQ7wjHodyNhLDl/M34lQOIyttHU/z6q9xfFKGKijiBlqiA17QId0zdCqPg1QZKjf+LvQFB8coFlU9CAQrLNKDSXVf1OenhkxSk+0+/ZUWuIwuJwNQ1GuIaPle05gQDqDp2W4p8Qw/EqZw+JqNzEMLKgEVA/WCCI7R2WG4BzKA0YfEy+heDq6nO46idlNxPhVTD1WYii7NTdD6bottqPUe6pKCa3Y/qiEZ/kzfSX3/ACKnmPl6thKpp1WmL5Hwcrx1H6KnLV1/l/jNDiNA4PFiT9x33g7bKeqw3N3KlXBVMrvEx3yVIs4dD0d2UvFoa3GWyXf8/mjMtan5U9rEVgcG+o9tNjS57iA1o1JK4RuhuBwT6jgym0ucdGtBJPoF0zgH9M8oD8WTP/iZJAH+97bz2Eeav+WeWqWBpycjqpEGtMX3a0kGG2gxrHeBYYzFBroyuHhvD2ObFjDmxpp0+qvHGl2efl1Lk6h0NwOGo0W5GUmUgGgtIa6ZkH53AF3/ALFB48+HIbgxDmmRqSAWR5z73UbsQXBwa4U5kS1r2nexfM9bTKFdjD4mPrHTKczoJ6ZXAyPXRPZnSdlHjMPBi+gmWxYWPYTb2VHxPh5IzCYvbz3/AJ1WyxwabRA7Omx0JJ1sBuVX16EHa3sUtlonOKtPKZifcfRTYPESQDuQB+H881dcZ4PDi9g8LpJH+J/QrOVqZY5TyQ3I36bUuDpnXuXsfTxNH4L4yvGQSDIcB8pta1we4t1y/FeD1MO7LUEfUdr9xf36Ki4NxCLTuC0yRlJOsjaBHr2XSCw4yhVbf4jAC5hMy5pIzDeRHS481Dvh9mvJjUfji+H38mYamwk2RZpNa3WSQfKyixFIs8MEOPzbEIerIDY2/AqkUk+SMk30WdbEVzkDHkDKNIT6PE8Sw+KHjcOAMp/AMQwVGiqYYbT/AIz+S1/EuEUGtLqdRr3EeFoIJKMI/CR1GTbk67MyXU6jTUpjKR8zOncdlCHqHCOLKjpEWIISMcp+Ssoqk0Eugr2GeabpCaEhKPYIzcejQt40ctiQfdV9fEZjMygGuTnvXJHTmmqSomdVUT6ihL1G5ycjRNnSKCUi4NGHDAETg6BeYaCSg2t7qx4PjzSeXdWOb5ZhqpRSb5NbuuD1LEUgYOcxrlAj6o6nRoVLNqFrtg9tj6hA5GwPyUZgaFRbbfB6i0+OEE5q/miTGYZ1Mw4e1wfJAVHK0c7M25VXVRhJu0zPqMMcdOLtMTC4kseHDTQ+S0Yw7MVS+GD/AHW3pn/If4rMZUXg8WWEGYg2O4Kp2qIwntu+n2AV6Za4tcCCDBB1BV7ytx8UHZKzfiUTIy7sJ+8z8xujsZhW4ynmbAxDR6VB+qyeQgkEQRYjonxzcXaEzYU1T6Ztn8Ee1wxOHe0tPjDWEy1oGtu9l0PgdRnEcGaFYSYudXB2xk7hct5N5kdhXwSTTcRmEA37zteY7Lp2Hig8YmmP7dUkgNdba99ASfotW2MlvX1R5uSU4/4cv9rOX8yctVcHULHiWknI/Zw/I9luP6W8GbTpOxtQAl0sp6EgAw4jo4m3kO613GuH0sZTy1GtJHylpNpFjJi6KGEbSo0aQgim1rbC5LQ0TA0m5P8ACBjhTsjnzboJefIHjsRqHOc0gZsjbECBsfvX8lnsTjCRA+8ZJJnMTYEiY6+6O4hU8WU3EeIzAidNSbX8+iqKr5cTM2sBbTSxnbZGTIwiJ8Q3c5um40HYCI+o1PmlGI8NiJIiMoAANr5TfXdRAmZvPXf6J9IRcG1wZFr7T1SWV2j2uLrE3EANNwYsANh6pxY38TIAj/j1B7eSawyMp0AmJHTad9EUGkSIOkkdLwL9bTBXBoq30/rKynMPCI8Q3mANtFt69IXJ9o+iFxmCFRrmnUg32B6zv+6dAfHJzNjywt0BjzF+oW45Y4u9j2VmuGUucMpcJgADxHv13LVkuN4EsfB9bX7/AJp/Caz4IFw05sp0MC/0WfNGuUeno8ql8Eumjo3NWCc0jEsgxHQsLSeg3l25+kLOV8W14/0Qx25Bt7LRcDqMrU6jARBY0taS6Q6JiYnq3XZZmtSLSQRBGynuGcGuH4GgpT2MHqLFMStQTOfIZhcQ6n4xd3+68+aPp1mVmnwhtQXkWDvRVlLFZB/ph/nt5JaFU5i6A2dhsmflncWlXAU1K4KJrk7MhZGhpK8Xrz3gROilr0mG9NxNpIOsdR1TIba6siASJGlOldYlDZXk3OvI2dRh3EJrHKNzkrXKZpQYyonWKGBTglpFY5pxVJ8BLqloCFeU4FMqFckCU3LsjfCP5f4I/FVQwODRN3HTy81WPKN4Lxh1B86tPzD8x3VcdbuSWTdte3s3OG4MS34dFgbUpEkO3dl1B7LM8z0Q4iuG5SfDUHR4stm3mlr6P9vICRd/3x6dViON4sZSwGZdm7+ZTZ47aa+0dopucZxn0la/X/sp2rfchceMHCVHmHD+2T90jVvsLBc/auich4IU6JxBaHOcTlsDla2RaQblzXWA2HkWwtp8EdQk48nQeDMc0DMYBIibEzf8v/iN4o92UmfBF4tM5hr3OW3mqn7VkEvBBcPC0jcCXF0byTcm/ebi8R41hQ1rjDiRZrTAYYmHEWAk6/RWjJJGDJilOVoG4kzK/K64EXAvcDabxp6IN1O+3aDYx06q1Z9nc3O2o4yb5Wl2SJmSYm9utwlbhsMb/aG2dB0IHS9tTF+4U27Y6xSS6f8ABlMGd/TVSN+YT8s73AG8D9FZfYWFocKrXSYERJH3YBNybb7pzuFObEvaC7RuYSQNfP0lCxtjK1rYOn82mEU13iDj945tNI7aJ7eHO/xPeQ7QxfSCPJMrtyCPK2/t7LtyQVhk3wJigJsCT3OpKhpjsCc0uO51kD3CjrVX5oyE2v6Drp6d0G3jmUSaZLRNmkEnfpr2Rjkj7hlpstXQJzhwzwioLiIJ6H9wPoVgqLyx47Gw2tqL9fzWr4tzvRc3J8J+bWTlgHym+2/VZLFvl2Zp3PbQ2+kJ5colhbjI23LGM8R8EzJAgwBBkCCJgZR5kRG9pzPg4ioQQ4wYtGU2ER0NvVYzgWJex4cCZGu4cCJIPW0rpfEKQqYWm/KRILc0WDXgQTaTHWPu9brFXfyPZy3cX78GFCmY1ar/ALDqgZjVpx1vA6XUVXk7ENOUFhkSPFE+UgXTenJeDJ6+N9Mzjl5q0Q5MxJ/8cWvntfyHn7KE8qYqJDA7sHtJ/H+Su2S9gerD3RUhIXImvwuuww6lUH/5JHuEC9pFyCAdJGqAy5PVnSmPY5hafUeW4SEpHyYvYJk1RWEq4YaWjWbbKF70PUqFMkoInJck3xV5RJERaMQ56kplDhp1RDKaDKkwcpgoJShyAQzAUmucQ47W7lT8w0aTQw0z4iPG3YFVeZNe7qjfFC7XuuyJzk0tXnBOphcOepghSQkCeuOsVoXWuTcODgqdN4LCWVhJ8Eve/wDtuB1vIAcCLwsVyFwMYrEZXXaxuYjYmYaD2ldNx/BcTUANM5SDY5gWxljSbak+i1YYyXNGHUzi/hujP8ewPw8O3O94IloE5wcxLmxc5mw4Ak62KxWKpwMxeIhxaO7Y1HXW/wC60XG6uIpENrNc0fK24hwb8kBshvhcbagO8lmXUQ6Z30dm7/Q2CGVxfBXTRnGndr5AWExz2OD2mHDf6Ky/6jUdlcXuiNXHNdt4g+Y9z1QhwEbz6T5Iijg5k3I8u0fp/AsWVPwe1p5Ru2FYXHPaJzb3B3Ikz5wSL2uVc4fiznMdBu0BwB0LhPygRE3MDp70rcGdTJP431KLp4eSSRBM2tcGR+Ee6zfGujdJYp99miwvFqjnGHENJBB1N4ga3/b2MqcSqavAgAlwGY33N5OWJ+nS2fpOdJEydT/yBn85UlPEPggPMGQfXVFZJmOemg3wkW9DiTnwafhLgZBDSTF48U7AX7DohsRxDO7L8NpcJtGWSBEZR1g+2miqmVXU2kMcQI2F4Gyr8bUqu8UwbAbH+eSopTbIyxY4K3RmuP5XVXEWBk2n89ENh3yACfMjX9/3VtiOCvMm8zYak9UBiMEaZjX+futylxR5LxpztB2CrETBMGDB31+oPsuqcu18+CyioCWktbJ+XKZbcgGTOh2FtFx/DWMT+y6NyZiWhwnM1pHibmEzYh0GMzcp1jdQfEze1vwfNO/4BFXjVSm1onwwSWuOoIJdk1gHpbWELjOYarHQ2oSLFodMC3hBte8id7z1Q/MPD3CqQfppvB77qmq4cn8BewA7e/uUq3sLeGLulyHv5jcGw1z2C5a0Elok55v3nbZOwvONZjszjIjLZzgQJm2U7HrOg2sqOrgnbX9kPVwTv5rH5KsYshlnBqkjW4Pnur8QHO4NnMWeEg+ZgEk2kk2harCcztxFLxsZcCWhhf4c1nObNpuIg6i65AcNcWWg4ZUqUC1zm3PjaToZFvoq8mNwUn0rOj8T5TpVJdSaWGBYAESb/KBe3cLLcQ4LUpXLfDsYgnzabjfVanhXMpfTaDkZUIhpcMw2uQ2NxbtqbI92HZUD31HZnxBAljZ2yg3m8TbU+glCMuicJzhxPo5nWaANIQbqvQLYce5fOVz6dQOIuWxHTfr+ixVR6i012a401aF+0LyhzLyA1Gf+GvVLKI1U11RcFHqhXmPCic9MDkaCEhy856HD0heuo4mJCVhhQtWt5c5Oq4hzTUcKNNwmXfOWjVzWnbufZGgNpGcY0kgC5JAA3JOgHVa3gH9P8TiLuLaTf90F57BkjpuQujYfl7B4GiX02tc4QS913PGvzEjLp932Wc4jzcxjowlI0yQ4Pdcz1gHoUZbYfiFxLJn/AMpfXwDY7E0eDgfZyalZwDahJaTYkmQDYW08r6ozhP8AUh8kuYC1xzA3tO07AE/sshWovqu+JUcS4m8m/mp2NpMmw9YSrWNKka1/8iL5m7+/c3XFxQxTqeLc5pY01KVWTqwkuaGTbMMok9JiVy572/aDB/tF1gNIJIF/KN1q+WuK03PfQaJDqbjqA3O0jLE94uAqLmfhTMPiWU2PBytBJgwCRmFo1hw+mi1uanBSaPJ9F4srxwl9UaHhHCqTvmL41OWJA75tf2VuzlVoByVHQZiQCD0EiIVXy3iAYGktJ02n8f0XqvN78LiHUizPROVwF2ua1wE5DoWyCQD7hQ+B9j3qIv4WXVHltxHiqAdQGAj0JP5KX/tgReoT3yjp2dopuHc34GqLVfhHpVAYf/aS2PVW9LH0XCW1qbrSMr6bp9jYJ1jgyMtXqYvltfQoaXKwtFVwvcwL+Vz1THcqDNPxnRFgGtB9Z/RXeJ4vhmfPWpi1hnaSfQSSqPiXOFFpIpTUP+Xyt+tz7IOGOPYY6nVT6bGYjgFKmC51Z7Wi9sot3lt9tAFl8XWaXf2y7KNC4iTtOll7inFalcy82HytHyj0/NB51Cc11E2Y4T7yO2K6oep91GKbanhdpeI2OqiqVEylXhwPQoRlTLSjadAHFKD6FUsO0agbgEdRurnl7ixpuPcQIJEHYDtffog+M/3AHTcGxOhB/eAfNU9KrkcAf9uYd9SFbLG+UdpsiXwzOwY2l9qw+cA5w0NPQlt+0OtlH4LF6Wv7kqTgvH/hBpa50EA2JsRY2nodD27FbH7FgsVdr2MqEPJDdzNiWzLT2PSykrl+oc0PS5/L4MbtqfcoapWMzM+cfotviuSZj4dVukkucCNejR0B9lAeS6TWg1K8uMS1sNInoHCT9PyTKEzN6sDFtf2HVT0cRVcMgBcJsIsHQRaNCZ+gWtp8HwDCQKmfwiM0lzXHTMwCMugvEqHB4w0639tzSGkjLbY+LwudLW2PyzvZMpNeR1FS8dfQn5f4BVL5exwLoy5qTnsaBa7jab/j5rWNxfwnClkno4AGMokSSRciY/k5WpzDd7XXkk5Wn5bE2GXWztyNQDaFXnitQEm1jkcfF4Tqx9oje4E2I1XepGPQP7Nkzfi69vv2NhxoNhz80mehtBgEyBlPzaHp68y4ywCoSLBwBAWnxOHqBrauaGudmIBubQ7QCWyDposvzC7xNg7Ebdjp6/QqUsm6XBfHiUMT5sBleUGYryJMymcpc6ilJKpQlkwcvF6iBTguo7cOBKvOWuWq+MeG0wAJgvdZgPSdzfQKx5I5SOKcKlS1KfV5mLf7QQQTbSBvHZKIw9KkKQoFzQbMAYGiCYdl2HW2/mmr3ElN9LllHwbknC4RzMzfi1d3EsiDeQxz7egnuiuM8zsaWmACCbB1OXAQYdGx8P8ANa7jeKqkf26Wds+B4EOy3OWB0ixHZZT7FVzBppnMTaWQRA7joR7qWTK1xE1afRxnUsr+/wChNj8caz8xDsoJysLjDbmYG2yBMNvMm579ZJRmL4XiWNkUHk/4gAv9tRtdV55Y4lWsafww4Wa5zWSL2O+2/bqs6xym+T0p6nFhjSd/oA4/jYb8kOPbSe53VLXxj6hlx9Nh6LVUeQwGh1fGUKYIJy5szov9TFoBkT6+wdTA4YOy0TWqsJINRxbAtBAEX6WBvqYWiOOMTzsmpyZuF/BD+TsG6gRi62anRIyTllz8wDiAOhA1sq3ilcVKpc0b3kgudJ3cD4jpPv1TuLcwPrgsLQ1mYkNBMCdLA3PUyfZRcIoF1RjRE5rTaTtfzhLlzJKkX0milfqTL7hFUsERIsOo03Ht0VHzHii+uSQLAC3qfzWhr0G05uJAOYgENlp7+ulljcZWzPc4aE28lLHJyH1EIRVryK1yXMoW1E8vVTKEUqisKL1SCpdG0cQlYWizL0x1RCOrSonVUAJE9Soos6iNSUhciMGYaoLgxB19OiCxmAIdrAN5AmekAeZUlNyIZVE+LSI8grQn4ZKcLdoq2Vctr9vJH4PHOb4g/K9pkEWNriPaE+rgBGYCRuRY/wDxDOw0usDaLfuUJR8j48rraaXCc01A/M8h0wbSCZ8jB0EjpKgxXFnmo57HEsaQRdzRciBqHDUmAfcKk+zuJJ7lS08O6I21PRTbZphCKui1q8RD8jxkzgw4BrsjhrmAPlcEb77DurAukRlABNiBmzZSWibdfIRobo3DHRuk27CZ39p10U9HDQMo0Me5jMfKyW2PsVUTOxObI8DxCA6DE9PxHsFbYHENDiXsmWgOywCcgBGtttOlu5qmlrRB6/Xr9AElfiv+Ik9Sl2tnTljSLrjHEwRJ+UNyNZpMaW066DdZSvWLnFztSkrV3ONzJTDbX2TxjRiyZE+F0NzLyYaxXk5MykrwKUNTgxVJC0gCROkifJbOhwzCfCqZiBDZY7cmFkGU0SJiJKKlQk4OXk7HjqVTDYY06TQPhmnTb8pjMKcbXqS8z0zDSVUYbnNwABysjKPmJLiDYCDJvJOgI7Sqx/MD69AlphwcXvOYgy6n8MgDoXHNYz1gALJuoHwhoLSDqIJJyxMnuJjS60ZFF00RwSkk4zRu8Nz5ULjNNjj82csMROUOIOmkARJJhB8R5/dUBbJaM4y5WhhLYMl+U6X+X62WJfTcJAbIIgGL67k3m6i+yusI6+eu6yvjyejGMJc7Uaz/AL5xPgAqPGW5cCRmJyzmA7NIG/i81XcQ5mr1HFwrPOokm8SYHQCI0VSzCvMNMwL/AMlEU8AZmLDzubR6KbZohjiukiM4559o6yNLk9kwNmCrGlw6YgaW1sY2RuH4aJg6/n67XUpNm3FGC7AMLhj4XW1iNfWN9/p6X2BwoaDprJPQR7quxOJp0jdwLhsJJntsN1X8Q4yagytBa3e93efTa3ZT9NyY+TVwiq/4DeNcVmWM03d1nUKhLkmdMJV4xUVSPLyZXklbLLhlGk61R0GbIjinDRTgtdmadOqqaandVJEdFzTu0NHLHZtcefcjGqma8DdDPdCizJqJ2WIrKM1EGx6fnXUGwn4iUVUGXpzXLqODm1EhqIUPS511ADqOII09RsfNHf8AURFx+Y+qpWvT86PIjLalxKk22Q/Tunt4yy/9snoLAevVUL3Joeuo7ezQnjvRjfqhqnFHuJMxPT+dlVZ04OXUc5t+SwFZOFVAscpA9ChQ5uIjZQVXymgpHnZcASF5RwlROKhrFPQwxcQAJJRdPAnorvh1AU21HmJDLdid0dwIK5Je7SJsLypSawOr1SCdGt29d1DjOXGxNF89nao3Fy57BNi0QiuJ4NzGte0myxvNO7R760GFJRl2zCZ30X7hw1H5Hsp8LxkAQ5si3c2Ebqx5woDwVIguF1lHOW3HPdGzxNRh9HI4mmZxbDHVpGt4/RNdxfDzORxjQgD9Vm4XkzVk4za6NK3j9Kb03RGljJ9048ysvloyO7o/CVl5TmlDag+rIu38fqfchg7XPuULW4nWf81Rx9Y/BA5l4FDagvLJ9smLkrXKLMnNchQtkhKUFJSYXGAFcYXgoc2S+DtayWTUey+LFPJ+FFSClNRexNMscWnUKAlFK+Scri6YpdKYCjMBwqvWn4VJ741yiYQ1ei5hLXAtI1BEEeiehN6boRpUzBJA6ocK8ocHmPHe2gnXug0UXI3i3A6lANc67XAGRpdVoXSMZXpxSpOOZrWAOtPuszxmhhQ/K2R3G3okvmmWcPh3Iz0pcyLxPDi1pe1wc0b7jzCACYiyUOTsyialeUaJyZ4lJKZmReAY1x8Ri6NCXRG1p2BTmOVvWdTY0PbZzXAdnNQnE6YbUMWBgx5oMeL3RshaVKxRtCla6ErCTZUhCYHJC6UADpSJMq8icax1AARAQ1Sg0U3N6g+aIF3Kn41i4MXU0jPFsm4ZjGkBlTY2duFpxxOk1kO8QjpdcwdinB0gwlfxCoRBcUvoyT+E9v8AvHHOK9RO17ffBYc2cSFV8N0G3RZwlPqvQ5K0Y4bVR52ozerPcSSm5k0FeT0RsevSkBXlxwspwKalC4I8KRijAUoSsKDOF4gMfJ0NirjE8SZrmEdBqsySkJU5Y9zs14dVLFFxSXITi8TncXdUOCmynJ0qM05OTtnWeHYj4VGgcISG5GlxjV+8qn/qtTpTRqgj4r2nOBa0alZbg/M+JwzSym4ZejhIHkq/H8QqVnl9R2Zx+nYDZWc7RjhhanYuAwbqrsrfU9AtZwqk2ix03dsSVjaNdzDLTBT6mKe7VxPqoTjuVHo4cvpvcX2P4kGuMOJnUfuqavXL3Fx1KEzJcy5RoE8rkEfGIBE2OqjBUZK80pqJOROEiaCllcK2WFFrWu+G6CCNehQnwoJlPa8akSU5zs3migt2G8ILMwbMSdDoVLxGmTUc7QCw8gq9tEN8RudugUzKznWn3SNW7Huo7WOZUA2S5h0XjQJ3TDT8/dCkLZ4NJT2sI1CgLb/upWVXN0PobhGkdY/MvKT/AKhT3p3Xl21nW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9" name="Picture 9" descr="C:\Users\SWEET\Desktop\download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3962400"/>
            <a:ext cx="23622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362200" y="655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Ebola Virus</a:t>
            </a:r>
            <a:r>
              <a:rPr lang="en-US" dirty="0"/>
              <a:t> </a:t>
            </a:r>
          </a:p>
        </p:txBody>
      </p:sp>
      <p:pic>
        <p:nvPicPr>
          <p:cNvPr id="5131" name="Picture 11" descr="H1 N1 virus साठी इमेज परिणाम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3962400"/>
            <a:ext cx="2419350" cy="2895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14800" y="6477000"/>
            <a:ext cx="175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H1 N1 Virus 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133" name="AutoShape 13" descr="hiv viru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5" name="Picture 15" descr="hiv virus साठी इमेज परिणाम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3962400"/>
            <a:ext cx="2971800" cy="28956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467600" y="655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HIV Virus</a:t>
            </a:r>
          </a:p>
        </p:txBody>
      </p:sp>
      <p:sp>
        <p:nvSpPr>
          <p:cNvPr id="5137" name="AutoShape 17" descr="dengue virus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9" name="Picture 19" descr="zika virus साठी इमेज परिणाम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0"/>
            <a:ext cx="2924175" cy="15621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934200" y="1219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Zika</a:t>
            </a:r>
            <a:r>
              <a:rPr lang="en-US" dirty="0"/>
              <a:t> virus</a:t>
            </a:r>
          </a:p>
        </p:txBody>
      </p:sp>
      <p:pic>
        <p:nvPicPr>
          <p:cNvPr id="5141" name="Picture 21" descr="hepatitis virus साठी इमेज परिणाम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676400"/>
            <a:ext cx="3200400" cy="222885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5867400" y="3505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Hepatitis viru</a:t>
            </a:r>
            <a:r>
              <a:rPr lang="en-US" dirty="0">
                <a:solidFill>
                  <a:schemeClr val="bg1"/>
                </a:solidFill>
              </a:rPr>
              <a:t>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9436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3.Aim of hand washing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1143000"/>
            <a:ext cx="6934200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Also known as </a:t>
            </a:r>
            <a:r>
              <a:rPr lang="en-US" b="1" dirty="0"/>
              <a:t>hand hygiene</a:t>
            </a:r>
            <a:r>
              <a:rPr lang="en-US" dirty="0"/>
              <a:t>, is the act of cleaning. 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Removing soil, dirt, and microorganisms. ...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US" b="1" dirty="0"/>
              <a:t>Hand washing</a:t>
            </a:r>
            <a:r>
              <a:rPr lang="en-US" dirty="0"/>
              <a:t> before administering medicine or medical care can prevent or minimize the spread of disease.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 help prevent and control the spread of many illnesses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 Good </a:t>
            </a:r>
            <a:r>
              <a:rPr lang="en-US" b="1" dirty="0"/>
              <a:t>hand hygiene</a:t>
            </a:r>
            <a:r>
              <a:rPr lang="en-US" dirty="0"/>
              <a:t> will reduce the risk of things like flu, food poisoning and healthcare associated infections being passed from person to person.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Keeping your workplace  and hands free from bacteria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 Obstruction of respiratory tract infections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Creating a safer working environment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Prevention of diarrhea and other intestinal diseases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……Proper </a:t>
            </a:r>
            <a:r>
              <a:rPr lang="en-US" dirty="0" err="1"/>
              <a:t>handwashing</a:t>
            </a:r>
            <a:r>
              <a:rPr lang="en-US" dirty="0"/>
              <a:t> keeps you healthy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b="1" dirty="0"/>
          </a:p>
          <a:p>
            <a:endParaRPr lang="en-US" b="1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3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                        Bacteria, fungus ,virus ,Parasites are everywhere… </a:t>
            </a:r>
          </a:p>
          <a:p>
            <a:r>
              <a:rPr lang="en-US" dirty="0"/>
              <a:t>                </a:t>
            </a:r>
            <a:r>
              <a:rPr lang="en-US" dirty="0" err="1"/>
              <a:t>eg</a:t>
            </a:r>
            <a:r>
              <a:rPr lang="en-US" dirty="0"/>
              <a:t> .Credit card, Biometric machine and mobile phone also…..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098" name="AutoShape 2" descr="germs on mobile phone and credit card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0" name="AutoShape 4" descr="germs on mobile phone and credit card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 descr="C:\Users\SWEET\Desktop\credit-card-cleaniness-study-lg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76200"/>
            <a:ext cx="2057400" cy="1219200"/>
          </a:xfrm>
          <a:prstGeom prst="rect">
            <a:avLst/>
          </a:prstGeom>
          <a:noFill/>
        </p:spPr>
      </p:pic>
      <p:sp>
        <p:nvSpPr>
          <p:cNvPr id="4103" name="AutoShape 7" descr="germs on mobile phone साठी इमेज परिणाम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 descr="C:\Users\SWEET\Desktop\download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600201"/>
          </a:xfrm>
          <a:prstGeom prst="rect">
            <a:avLst/>
          </a:prstGeom>
          <a:noFill/>
        </p:spPr>
      </p:pic>
      <p:pic>
        <p:nvPicPr>
          <p:cNvPr id="4105" name="Picture 9" descr="C:\Users\SWEET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8475" y="4876800"/>
            <a:ext cx="2295525" cy="1905000"/>
          </a:xfrm>
          <a:prstGeom prst="rect">
            <a:avLst/>
          </a:prstGeom>
          <a:noFill/>
        </p:spPr>
      </p:pic>
      <p:pic>
        <p:nvPicPr>
          <p:cNvPr id="12" name="Picture 4" descr="slide9"/>
          <p:cNvPicPr>
            <a:picLocks noChangeAspect="1" noChangeArrowheads="1"/>
          </p:cNvPicPr>
          <p:nvPr/>
        </p:nvPicPr>
        <p:blipFill>
          <a:blip r:embed="rId5"/>
          <a:srcRect l="13208" t="43549" r="12263" b="4839"/>
          <a:stretch>
            <a:fillRect/>
          </a:stretch>
        </p:blipFill>
        <p:spPr bwMode="auto">
          <a:xfrm rot="16200000">
            <a:off x="-1676398" y="3276601"/>
            <a:ext cx="5105402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762000"/>
          </a:xfrm>
        </p:spPr>
        <p:txBody>
          <a:bodyPr>
            <a:normAutofit fontScale="90000"/>
          </a:bodyPr>
          <a:lstStyle/>
          <a:p>
            <a:r>
              <a:rPr lang="en-US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4.When and how we wash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b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667000"/>
            <a:ext cx="1219200" cy="4114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7400" y="68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/>
              <a:t>1.Before</a:t>
            </a:r>
            <a:r>
              <a:rPr lang="en-US" altLang="en-US" dirty="0"/>
              <a:t> contact with a patient or patient environment….</a:t>
            </a:r>
            <a:endParaRPr lang="en-US" dirty="0"/>
          </a:p>
        </p:txBody>
      </p:sp>
      <p:pic>
        <p:nvPicPr>
          <p:cNvPr id="6" name="Picture 5" descr="slide14"/>
          <p:cNvPicPr>
            <a:picLocks noChangeAspect="1" noChangeArrowheads="1"/>
          </p:cNvPicPr>
          <p:nvPr/>
        </p:nvPicPr>
        <p:blipFill>
          <a:blip r:embed="rId3"/>
          <a:srcRect l="51973" t="65218" r="23685" b="2174"/>
          <a:stretch>
            <a:fillRect/>
          </a:stretch>
        </p:blipFill>
        <p:spPr bwMode="auto">
          <a:xfrm>
            <a:off x="2514600" y="9906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lide14"/>
          <p:cNvPicPr>
            <a:picLocks noChangeAspect="1" noChangeArrowheads="1"/>
          </p:cNvPicPr>
          <p:nvPr/>
        </p:nvPicPr>
        <p:blipFill>
          <a:blip r:embed="rId3"/>
          <a:srcRect l="22368" t="65218" r="53947" b="3261"/>
          <a:stretch>
            <a:fillRect/>
          </a:stretch>
        </p:blipFill>
        <p:spPr bwMode="auto">
          <a:xfrm>
            <a:off x="304800" y="990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 descr="slide15"/>
          <p:cNvPicPr>
            <a:picLocks noChangeAspect="1" noChangeArrowheads="1"/>
          </p:cNvPicPr>
          <p:nvPr/>
        </p:nvPicPr>
        <p:blipFill>
          <a:blip r:embed="rId4"/>
          <a:srcRect l="34653" t="36508" r="40594" b="31746"/>
          <a:stretch>
            <a:fillRect/>
          </a:stretch>
        </p:blipFill>
        <p:spPr bwMode="auto">
          <a:xfrm>
            <a:off x="6629400" y="990600"/>
            <a:ext cx="2286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slide15"/>
          <p:cNvPicPr>
            <a:picLocks noChangeAspect="1" noChangeArrowheads="1"/>
          </p:cNvPicPr>
          <p:nvPr/>
        </p:nvPicPr>
        <p:blipFill>
          <a:blip r:embed="rId4"/>
          <a:srcRect l="11111" t="35475" r="64647" b="32133"/>
          <a:stretch>
            <a:fillRect/>
          </a:stretch>
        </p:blipFill>
        <p:spPr bwMode="auto">
          <a:xfrm>
            <a:off x="4648200" y="9906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slide16"/>
          <p:cNvPicPr>
            <a:picLocks noChangeAspect="1" noChangeArrowheads="1"/>
          </p:cNvPicPr>
          <p:nvPr/>
        </p:nvPicPr>
        <p:blipFill>
          <a:blip r:embed="rId5"/>
          <a:srcRect l="48232" t="34445" r="28618" b="34444"/>
          <a:stretch>
            <a:fillRect/>
          </a:stretch>
        </p:blipFill>
        <p:spPr bwMode="auto">
          <a:xfrm>
            <a:off x="4191000" y="2514600"/>
            <a:ext cx="2664823" cy="204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slide16"/>
          <p:cNvPicPr>
            <a:picLocks noChangeAspect="1" noChangeArrowheads="1"/>
          </p:cNvPicPr>
          <p:nvPr/>
        </p:nvPicPr>
        <p:blipFill>
          <a:blip r:embed="rId5"/>
          <a:srcRect l="22314" t="34990" r="53719" b="33910"/>
          <a:stretch>
            <a:fillRect/>
          </a:stretch>
        </p:blipFill>
        <p:spPr bwMode="auto">
          <a:xfrm>
            <a:off x="1447800" y="2514600"/>
            <a:ext cx="2743200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914401" y="4648200"/>
            <a:ext cx="35051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rgbClr val="C00000"/>
                </a:solidFill>
              </a:rPr>
              <a:t>After body fluid exposur</a:t>
            </a:r>
            <a:r>
              <a:rPr lang="en-US" altLang="en-US" b="1" dirty="0">
                <a:solidFill>
                  <a:srgbClr val="C00000"/>
                </a:solidFill>
              </a:rPr>
              <a:t>e</a:t>
            </a:r>
          </a:p>
        </p:txBody>
      </p:sp>
      <p:pic>
        <p:nvPicPr>
          <p:cNvPr id="15" name="Picture 5" descr="slide17"/>
          <p:cNvPicPr>
            <a:picLocks noChangeAspect="1" noChangeArrowheads="1"/>
          </p:cNvPicPr>
          <p:nvPr/>
        </p:nvPicPr>
        <p:blipFill>
          <a:blip r:embed="rId6"/>
          <a:srcRect l="13380" t="34483" r="16901" b="34482"/>
          <a:stretch>
            <a:fillRect/>
          </a:stretch>
        </p:blipFill>
        <p:spPr bwMode="auto">
          <a:xfrm>
            <a:off x="838200" y="4953000"/>
            <a:ext cx="7543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943600" y="6248400"/>
            <a:ext cx="243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C00000"/>
                </a:solidFill>
              </a:rPr>
              <a:t>Contact with contaminated items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3886200" cy="304800"/>
          </a:xfrm>
        </p:spPr>
        <p:txBody>
          <a:bodyPr>
            <a:normAutofit fontScale="90000"/>
          </a:bodyPr>
          <a:lstStyle/>
          <a:p>
            <a:r>
              <a:rPr lang="en-US" altLang="en-US" sz="2400" b="1" dirty="0">
                <a:solidFill>
                  <a:srgbClr val="C00000"/>
                </a:solidFill>
              </a:rPr>
              <a:t>After contact with a patient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2362200"/>
            <a:ext cx="1600200" cy="4267200"/>
          </a:xfrm>
          <a:prstGeom prst="rect">
            <a:avLst/>
          </a:prstGeom>
          <a:noFill/>
        </p:spPr>
      </p:pic>
      <p:pic>
        <p:nvPicPr>
          <p:cNvPr id="4" name="Picture 5" descr="slide18"/>
          <p:cNvPicPr>
            <a:picLocks noChangeAspect="1" noChangeArrowheads="1"/>
          </p:cNvPicPr>
          <p:nvPr/>
        </p:nvPicPr>
        <p:blipFill>
          <a:blip r:embed="rId3"/>
          <a:srcRect l="12122" t="40741" r="15152" b="25926"/>
          <a:stretch>
            <a:fillRect/>
          </a:stretch>
        </p:blipFill>
        <p:spPr bwMode="auto">
          <a:xfrm>
            <a:off x="990600" y="762000"/>
            <a:ext cx="7239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905000" y="28194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1.Before eating or handling food;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2. After using the toilet;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3.After blowing your nose, coughing or sneezing;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4.After touching animals or animal waste;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5.After handling rubbish;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6.After changing a nappy;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7.Before and after touching a sick or injured person; cut or wound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8.Before and after visiting a hospital ward (remember alcohol-based hand rubs are also provided).                                                                                                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9.Before, during, and after preparing food Before eating food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10.After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changing diapers or cleaning up a child who has used the toilet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11.After handling pet food or pet treats</a:t>
            </a: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12.After touching garbage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2286000" cy="45720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HOW….???</a:t>
            </a:r>
            <a:r>
              <a:rPr lang="en-US" sz="3200" dirty="0">
                <a:solidFill>
                  <a:srgbClr val="C00000"/>
                </a:solidFill>
              </a:rPr>
              <a:t>??</a:t>
            </a:r>
          </a:p>
        </p:txBody>
      </p:sp>
      <p:pic>
        <p:nvPicPr>
          <p:cNvPr id="1026" name="Picture 2" descr="C:\Users\SWEET\Desktop\59931132-stock-vector-girl-washing-hands-in-the-sink-illustratio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1600200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52600" y="533401"/>
            <a:ext cx="6858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Steps; </a:t>
            </a:r>
          </a:p>
          <a:p>
            <a:r>
              <a:rPr lang="en-US" b="1" dirty="0"/>
              <a:t>1.Wet</a:t>
            </a:r>
            <a:r>
              <a:rPr lang="en-US" dirty="0"/>
              <a:t> your hands with clean, running water (warm or cold), turn off the tap, and apply soap.</a:t>
            </a:r>
          </a:p>
          <a:p>
            <a:r>
              <a:rPr lang="en-US" b="1" dirty="0"/>
              <a:t>2.Lather</a:t>
            </a:r>
            <a:r>
              <a:rPr lang="en-US" dirty="0"/>
              <a:t> your hands by rubbing them together with the soap. Lather the backs of your hands, between your fingers, and under your nails.</a:t>
            </a:r>
          </a:p>
          <a:p>
            <a:r>
              <a:rPr lang="en-US" b="1" dirty="0"/>
              <a:t>3.Scrub</a:t>
            </a:r>
            <a:r>
              <a:rPr lang="en-US" dirty="0"/>
              <a:t> your hands for at least 20 seconds. Need a timer? Hum the “Happy Birthday” song from beginning to end twice.</a:t>
            </a:r>
          </a:p>
          <a:p>
            <a:r>
              <a:rPr lang="en-US" b="1" dirty="0"/>
              <a:t>4.Rinse</a:t>
            </a:r>
            <a:r>
              <a:rPr lang="en-US" dirty="0"/>
              <a:t> your hands well under clean, running water.</a:t>
            </a:r>
          </a:p>
          <a:p>
            <a:r>
              <a:rPr lang="en-US" b="1" dirty="0"/>
              <a:t>Dry</a:t>
            </a:r>
            <a:r>
              <a:rPr lang="en-US" dirty="0"/>
              <a:t> your hands using a clean towel or air dry them.                                                          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</a:rPr>
              <a:t>Use Hand Sanitizer When You Can’t Use Soap and Water……(</a:t>
            </a:r>
            <a:r>
              <a:rPr lang="en-US" b="1" dirty="0">
                <a:solidFill>
                  <a:srgbClr val="C00000"/>
                </a:solidFill>
              </a:rPr>
              <a:t>quickly reduces the number of germs)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3657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  <a:r>
              <a:rPr lang="en-US" b="1" dirty="0"/>
              <a:t>Apply</a:t>
            </a:r>
            <a:r>
              <a:rPr lang="en-US" dirty="0"/>
              <a:t> the gel product to the palm of one hand (read the label to learn the correct amount).</a:t>
            </a:r>
          </a:p>
          <a:p>
            <a:r>
              <a:rPr lang="en-US" dirty="0"/>
              <a:t>2.</a:t>
            </a:r>
            <a:r>
              <a:rPr lang="en-US" b="1" dirty="0"/>
              <a:t>Rub</a:t>
            </a:r>
            <a:r>
              <a:rPr lang="en-US" dirty="0"/>
              <a:t> your hands together.</a:t>
            </a:r>
          </a:p>
          <a:p>
            <a:r>
              <a:rPr lang="en-US" dirty="0"/>
              <a:t>3. </a:t>
            </a:r>
            <a:r>
              <a:rPr lang="en-US" b="1" dirty="0"/>
              <a:t>Rub the gel </a:t>
            </a:r>
            <a:r>
              <a:rPr lang="en-US" dirty="0"/>
              <a:t>over all the surfaces of your hands and fingers </a:t>
            </a:r>
            <a:r>
              <a:rPr lang="en-US" b="1" dirty="0"/>
              <a:t>until your hands are dry</a:t>
            </a:r>
            <a:r>
              <a:rPr lang="en-US" dirty="0"/>
              <a:t>. This should take around </a:t>
            </a:r>
            <a:r>
              <a:rPr lang="en-US" b="1" dirty="0"/>
              <a:t>20 </a:t>
            </a:r>
            <a:r>
              <a:rPr lang="en-US" dirty="0"/>
              <a:t>seconds.</a:t>
            </a:r>
            <a:r>
              <a:rPr lang="en-US" b="1" dirty="0"/>
              <a:t>                              </a:t>
            </a:r>
            <a:r>
              <a:rPr lang="en-US" b="1" i="1" dirty="0">
                <a:latin typeface="Garamond" pitchFamily="18" charset="0"/>
              </a:rPr>
              <a:t>Caution!</a:t>
            </a:r>
            <a:r>
              <a:rPr lang="en-US" i="1" dirty="0">
                <a:latin typeface="Garamond" pitchFamily="18" charset="0"/>
              </a:rPr>
              <a:t> Swallowing alcohol-based hand sanitizers can cause alcohol poisoning if more than a couple of mouthfuls are swallowed. Keep it out of reach of young children and supervise their use.</a:t>
            </a:r>
            <a:r>
              <a:rPr lang="en-US" dirty="0"/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43200" y="304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…….Life is Better with Clean Hands…..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Words>863</Words>
  <Application>Microsoft Office PowerPoint</Application>
  <PresentationFormat>On-screen Show (4:3)</PresentationFormat>
  <Paragraphs>153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 </vt:lpstr>
      <vt:lpstr>1.Germs around us and their  Infections….</vt:lpstr>
      <vt:lpstr>Everything you need to know about infections </vt:lpstr>
      <vt:lpstr>Viruses of Special Concern</vt:lpstr>
      <vt:lpstr>3.Aim of hand washing </vt:lpstr>
      <vt:lpstr>4.When and how we wash… </vt:lpstr>
      <vt:lpstr>After contact with a patient</vt:lpstr>
      <vt:lpstr>HOW….?????</vt:lpstr>
      <vt:lpstr>Use this technique to clean your hands when using alcohol gel </vt:lpstr>
      <vt:lpstr>Time constraint =  major obstacle for hand hygiene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SWEET</dc:creator>
  <cp:lastModifiedBy>vssurya11@gmail.com</cp:lastModifiedBy>
  <cp:revision>184</cp:revision>
  <dcterms:created xsi:type="dcterms:W3CDTF">2006-08-16T00:00:00Z</dcterms:created>
  <dcterms:modified xsi:type="dcterms:W3CDTF">2019-12-10T15:03:33Z</dcterms:modified>
</cp:coreProperties>
</file>